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4660"/>
  </p:normalViewPr>
  <p:slideViewPr>
    <p:cSldViewPr>
      <p:cViewPr varScale="1">
        <p:scale>
          <a:sx n="79" d="100"/>
          <a:sy n="79" d="100"/>
        </p:scale>
        <p:origin x="-278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fond2130.bmp"/>
          <p:cNvPicPr>
            <a:picLocks noChangeAspect="1"/>
          </p:cNvPicPr>
          <p:nvPr/>
        </p:nvPicPr>
        <p:blipFill>
          <a:blip r:embed="rId2" cstate="print"/>
          <a:srcRect r="5386"/>
          <a:stretch>
            <a:fillRect/>
          </a:stretch>
        </p:blipFill>
        <p:spPr>
          <a:xfrm rot="5400000">
            <a:off x="-1250755" y="1189158"/>
            <a:ext cx="9358743" cy="691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1331641"/>
            <a:ext cx="3744416" cy="55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3227" y="165932"/>
            <a:ext cx="6192688" cy="1800199"/>
          </a:xfr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auhaus 93" panose="04030905020B02020C02" pitchFamily="82" charset="0"/>
              </a:rPr>
              <a:t>Trophée du Bois de Jean</a:t>
            </a:r>
            <a:endParaRPr lang="fr-FR" sz="6000" b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4056" y="7596336"/>
            <a:ext cx="6309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 ESSENCE" pitchFamily="2" charset="0"/>
              </a:rPr>
              <a:t>Informations et accès : </a:t>
            </a:r>
            <a:r>
              <a:rPr lang="fr-FR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ESSENCE" pitchFamily="2" charset="0"/>
              </a:rPr>
              <a:t> </a:t>
            </a:r>
            <a:r>
              <a:rPr lang="fr-FR" sz="11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 ESSENCE" pitchFamily="2" charset="0"/>
              </a:rPr>
              <a:t>https://acmarines.fr</a:t>
            </a:r>
            <a:r>
              <a:rPr lang="fr-FR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ESSENCE" pitchFamily="2" charset="0"/>
              </a:rPr>
              <a:t> </a:t>
            </a:r>
            <a:r>
              <a:rPr lang="fr-FR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 ESSENCE" pitchFamily="2" charset="0"/>
              </a:rPr>
              <a:t>/ Inscription et règlement sur le site UFOLEP</a:t>
            </a:r>
            <a:r>
              <a:rPr lang="fr-FR" sz="1100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 ESSENCE" pitchFamily="2" charset="0"/>
              </a:rPr>
              <a:t>  </a:t>
            </a:r>
            <a:endParaRPr lang="fr-FR" sz="1100" dirty="0">
              <a:solidFill>
                <a:schemeClr val="accent3">
                  <a:lumMod val="40000"/>
                  <a:lumOff val="60000"/>
                </a:schemeClr>
              </a:solidFill>
              <a:latin typeface="AR ESSENCE" pitchFamily="2" charset="0"/>
            </a:endParaRPr>
          </a:p>
        </p:txBody>
      </p:sp>
      <p:pic>
        <p:nvPicPr>
          <p:cNvPr id="1028" name="Picture 4" descr="http://www.ufolep-dev.org/_adc/sources/modeles_xsl/ufolep/init/logo_ufolep_cd_2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51512" y="18678"/>
            <a:ext cx="1561864" cy="56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15000" endPos="55000" dir="5400000" sy="-100000" algn="bl" rotWithShape="0"/>
          </a:effec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886408" y="5228284"/>
            <a:ext cx="5040560" cy="18001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 DARLING" pitchFamily="2" charset="0"/>
              <a:ea typeface="+mj-ea"/>
              <a:cs typeface="+mj-cs"/>
            </a:endParaRPr>
          </a:p>
        </p:txBody>
      </p:sp>
      <p:pic>
        <p:nvPicPr>
          <p:cNvPr id="17" name="Image 1">
            <a:extLst>
              <a:ext uri="{FF2B5EF4-FFF2-40B4-BE49-F238E27FC236}">
                <a16:creationId xmlns:a16="http://schemas.microsoft.com/office/drawing/2014/main" xmlns="" id="{4A7D0E80-5125-4677-B988-31E3B0A6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8" t="37962" r="9114" b="47713"/>
          <a:stretch>
            <a:fillRect/>
          </a:stretch>
        </p:blipFill>
        <p:spPr bwMode="auto">
          <a:xfrm>
            <a:off x="70440" y="56862"/>
            <a:ext cx="3427942" cy="410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15000" endPos="5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86380" y="47946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auhaus 93" panose="04030905020B02020C02" pitchFamily="82" charset="0"/>
                <a:ea typeface="+mj-ea"/>
                <a:cs typeface="+mj-cs"/>
              </a:rPr>
              <a:t>Samedi </a:t>
            </a:r>
            <a:r>
              <a:rPr lang="fr-FR" dirty="0" smtClean="0">
                <a:solidFill>
                  <a:schemeClr val="bg1"/>
                </a:solidFill>
                <a:latin typeface="Bauhaus 93" panose="04030905020B02020C02" pitchFamily="82" charset="0"/>
                <a:ea typeface="+mj-ea"/>
                <a:cs typeface="+mj-cs"/>
              </a:rPr>
              <a:t>17 Juin 2023</a:t>
            </a:r>
            <a:endParaRPr lang="fr-FR" dirty="0">
              <a:solidFill>
                <a:schemeClr val="bg1"/>
              </a:solidFill>
              <a:latin typeface="Bauhaus 93" panose="04030905020B02020C02" pitchFamily="82" charset="0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5A36022-0ABE-4180-1B09-BDA51D7BA5D3}"/>
              </a:ext>
            </a:extLst>
          </p:cNvPr>
          <p:cNvSpPr/>
          <p:nvPr/>
        </p:nvSpPr>
        <p:spPr>
          <a:xfrm>
            <a:off x="-27384" y="7979929"/>
            <a:ext cx="6984776" cy="1344599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341D05A4-D535-51EA-72DB-146C02097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6" y="7937529"/>
            <a:ext cx="1298305" cy="59514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E1B5EE07-E3B3-D342-5C6D-1794E1F031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48" t="21764" r="26501" b="51286"/>
          <a:stretch/>
        </p:blipFill>
        <p:spPr>
          <a:xfrm>
            <a:off x="2476333" y="8012367"/>
            <a:ext cx="1588984" cy="507653"/>
          </a:xfrm>
          <a:prstGeom prst="rect">
            <a:avLst/>
          </a:prstGeom>
        </p:spPr>
      </p:pic>
      <p:pic>
        <p:nvPicPr>
          <p:cNvPr id="30" name="Image 29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EE1C42A7-B4E7-AB16-0BEA-A515E6785B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770" y="7956374"/>
            <a:ext cx="1581708" cy="688589"/>
          </a:xfrm>
          <a:prstGeom prst="rect">
            <a:avLst/>
          </a:prstGeom>
        </p:spPr>
      </p:pic>
      <p:pic>
        <p:nvPicPr>
          <p:cNvPr id="31" name="Picture 6" descr="Schmidal et Fils">
            <a:extLst>
              <a:ext uri="{FF2B5EF4-FFF2-40B4-BE49-F238E27FC236}">
                <a16:creationId xmlns:a16="http://schemas.microsoft.com/office/drawing/2014/main" xmlns="" id="{FBD5B64F-6B03-205C-B023-E3A29381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918" y="8567435"/>
            <a:ext cx="1298305" cy="2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xmlns="" id="{CCDBF4DC-F034-E5E5-47A3-54BD25BF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783" y="8926851"/>
            <a:ext cx="851535" cy="2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upload.wikimedia.org/wikipedia/commons/3/39/Cr%...">
            <a:extLst>
              <a:ext uri="{FF2B5EF4-FFF2-40B4-BE49-F238E27FC236}">
                <a16:creationId xmlns:a16="http://schemas.microsoft.com/office/drawing/2014/main" xmlns="" id="{FBDE4112-9EE0-6EDE-0DC7-3E32D2663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314" y="7994259"/>
            <a:ext cx="870144" cy="11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ots France.Colle | Votre fabricant français de pastilles de colle">
            <a:extLst>
              <a:ext uri="{FF2B5EF4-FFF2-40B4-BE49-F238E27FC236}">
                <a16:creationId xmlns:a16="http://schemas.microsoft.com/office/drawing/2014/main" xmlns="" id="{4299AF71-8BC8-E729-B9C3-8409212C0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31" b="-1"/>
          <a:stretch/>
        </p:blipFill>
        <p:spPr bwMode="auto">
          <a:xfrm>
            <a:off x="4085299" y="8642428"/>
            <a:ext cx="1027325" cy="5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xmlns="" id="{37E0F6F9-D456-6468-5410-C3AB190A9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06" b="29990"/>
          <a:stretch/>
        </p:blipFill>
        <p:spPr bwMode="auto">
          <a:xfrm>
            <a:off x="1001802" y="8924367"/>
            <a:ext cx="1236972" cy="3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56D335D4-C15F-C774-C920-FDA0DD5D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651" y="8608648"/>
            <a:ext cx="743270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xmlns="" id="{19738245-BD8F-B797-D16E-3951956B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941" y="8370927"/>
            <a:ext cx="1054756" cy="5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irie de Marines - RendezVousOnline.fr">
            <a:extLst>
              <a:ext uri="{FF2B5EF4-FFF2-40B4-BE49-F238E27FC236}">
                <a16:creationId xmlns:a16="http://schemas.microsoft.com/office/drawing/2014/main" xmlns="" id="{3E497DEB-7817-34E7-5802-5312924C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6" y="8166036"/>
            <a:ext cx="914356" cy="9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 cstate="print"/>
          <a:srcRect l="25837" t="17845" r="61957" b="60455"/>
          <a:stretch>
            <a:fillRect/>
          </a:stretch>
        </p:blipFill>
        <p:spPr bwMode="auto">
          <a:xfrm rot="20934986">
            <a:off x="110132" y="1481946"/>
            <a:ext cx="1584386" cy="158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8D473C8-F12D-4CD4-8E03-14C4642394C7}"/>
              </a:ext>
            </a:extLst>
          </p:cNvPr>
          <p:cNvSpPr txBox="1"/>
          <p:nvPr/>
        </p:nvSpPr>
        <p:spPr>
          <a:xfrm>
            <a:off x="4172584" y="1363927"/>
            <a:ext cx="2589400" cy="291963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Ouvert </a:t>
            </a:r>
            <a:r>
              <a:rPr lang="fr-FR" sz="1200" dirty="0">
                <a:solidFill>
                  <a:schemeClr val="bg1"/>
                </a:solidFill>
              </a:rPr>
              <a:t>aux jeunes vététistes licenciés toutes fédérations ou non licenciés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Féminines &amp; Masculins: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1</a:t>
            </a:r>
            <a:r>
              <a:rPr lang="fr-FR" sz="1200" i="1" baseline="30000" dirty="0">
                <a:solidFill>
                  <a:schemeClr val="bg1"/>
                </a:solidFill>
              </a:rPr>
              <a:t>er</a:t>
            </a:r>
            <a:r>
              <a:rPr lang="fr-FR" sz="1200" i="1" dirty="0">
                <a:solidFill>
                  <a:schemeClr val="bg1"/>
                </a:solidFill>
              </a:rPr>
              <a:t> départ </a:t>
            </a:r>
            <a:r>
              <a:rPr lang="fr-FR" sz="1200" i="1" dirty="0" smtClean="0">
                <a:solidFill>
                  <a:schemeClr val="bg1"/>
                </a:solidFill>
              </a:rPr>
              <a:t>14h00</a:t>
            </a:r>
            <a:r>
              <a:rPr lang="fr-FR" sz="1200" i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Série A (</a:t>
            </a:r>
            <a:r>
              <a:rPr lang="fr-FR" sz="1200" i="1" dirty="0" smtClean="0">
                <a:solidFill>
                  <a:schemeClr val="bg1"/>
                </a:solidFill>
              </a:rPr>
              <a:t>2017) </a:t>
            </a:r>
            <a:endParaRPr lang="fr-FR" sz="1200" i="1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Série B (</a:t>
            </a:r>
            <a:r>
              <a:rPr lang="fr-FR" sz="1200" i="1" dirty="0" smtClean="0">
                <a:solidFill>
                  <a:schemeClr val="bg1"/>
                </a:solidFill>
              </a:rPr>
              <a:t>2015 et 2016)</a:t>
            </a:r>
            <a:endParaRPr lang="fr-FR" sz="1200" i="1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bg1"/>
                </a:solidFill>
              </a:rPr>
              <a:t>(</a:t>
            </a:r>
            <a:r>
              <a:rPr lang="fr-FR" sz="1200" i="1" dirty="0">
                <a:solidFill>
                  <a:schemeClr val="bg1"/>
                </a:solidFill>
              </a:rPr>
              <a:t>Tour de reconnaissance à </a:t>
            </a:r>
            <a:r>
              <a:rPr lang="fr-FR" sz="1200" i="1" dirty="0" smtClean="0">
                <a:solidFill>
                  <a:schemeClr val="bg1"/>
                </a:solidFill>
              </a:rPr>
              <a:t>13h30)</a:t>
            </a:r>
          </a:p>
          <a:p>
            <a:pPr algn="ctr"/>
            <a:endParaRPr lang="fr-FR" sz="500" i="1" dirty="0" smtClean="0">
              <a:solidFill>
                <a:schemeClr val="bg1"/>
              </a:solidFill>
            </a:endParaRP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Départ </a:t>
            </a:r>
            <a:r>
              <a:rPr lang="fr-FR" sz="1200" i="1" dirty="0" smtClean="0">
                <a:solidFill>
                  <a:schemeClr val="bg1"/>
                </a:solidFill>
              </a:rPr>
              <a:t>14h45:</a:t>
            </a:r>
            <a:endParaRPr lang="fr-FR" sz="1200" i="1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bg1"/>
                </a:solidFill>
              </a:rPr>
              <a:t>Série </a:t>
            </a:r>
            <a:r>
              <a:rPr lang="fr-FR" sz="1200" i="1" dirty="0">
                <a:solidFill>
                  <a:schemeClr val="bg1"/>
                </a:solidFill>
              </a:rPr>
              <a:t>C (</a:t>
            </a:r>
            <a:r>
              <a:rPr lang="fr-FR" sz="1200" i="1" dirty="0" smtClean="0">
                <a:solidFill>
                  <a:schemeClr val="bg1"/>
                </a:solidFill>
              </a:rPr>
              <a:t>2013 </a:t>
            </a:r>
            <a:r>
              <a:rPr lang="fr-FR" sz="1200" i="1" dirty="0">
                <a:solidFill>
                  <a:schemeClr val="bg1"/>
                </a:solidFill>
              </a:rPr>
              <a:t>et </a:t>
            </a:r>
            <a:r>
              <a:rPr lang="fr-FR" sz="1200" i="1" dirty="0" smtClean="0">
                <a:solidFill>
                  <a:schemeClr val="bg1"/>
                </a:solidFill>
              </a:rPr>
              <a:t>2014)</a:t>
            </a:r>
            <a:endParaRPr lang="fr-FR" sz="1200" i="1" dirty="0" smtClean="0">
              <a:solidFill>
                <a:schemeClr val="bg1"/>
              </a:solidFill>
            </a:endParaRP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(Tour de reconnaissance à </a:t>
            </a:r>
            <a:r>
              <a:rPr lang="fr-FR" sz="1200" i="1" dirty="0" smtClean="0">
                <a:solidFill>
                  <a:schemeClr val="bg1"/>
                </a:solidFill>
              </a:rPr>
              <a:t>14h30)</a:t>
            </a:r>
          </a:p>
          <a:p>
            <a:pPr algn="ctr"/>
            <a:endParaRPr lang="fr-FR" sz="500" i="1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bg1"/>
                </a:solidFill>
              </a:rPr>
              <a:t>Départ </a:t>
            </a:r>
            <a:r>
              <a:rPr lang="fr-FR" sz="1200" i="1" dirty="0" smtClean="0">
                <a:solidFill>
                  <a:schemeClr val="bg1"/>
                </a:solidFill>
              </a:rPr>
              <a:t>15h45 puis 16h30</a:t>
            </a:r>
            <a:r>
              <a:rPr lang="fr-FR" sz="1200" i="1" dirty="0" smtClean="0">
                <a:solidFill>
                  <a:schemeClr val="bg1"/>
                </a:solidFill>
              </a:rPr>
              <a:t>:</a:t>
            </a:r>
            <a:endParaRPr lang="fr-FR" sz="1200" i="1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Série D (</a:t>
            </a:r>
            <a:r>
              <a:rPr lang="fr-FR" sz="1200" i="1" dirty="0" smtClean="0">
                <a:solidFill>
                  <a:schemeClr val="bg1"/>
                </a:solidFill>
              </a:rPr>
              <a:t>2011 </a:t>
            </a:r>
            <a:r>
              <a:rPr lang="fr-FR" sz="1200" i="1" dirty="0">
                <a:solidFill>
                  <a:schemeClr val="bg1"/>
                </a:solidFill>
              </a:rPr>
              <a:t>et </a:t>
            </a:r>
            <a:r>
              <a:rPr lang="fr-FR" sz="1200" i="1" dirty="0" smtClean="0">
                <a:solidFill>
                  <a:schemeClr val="bg1"/>
                </a:solidFill>
              </a:rPr>
              <a:t>2012)</a:t>
            </a:r>
            <a:endParaRPr lang="fr-FR" sz="1200" i="1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Série E (</a:t>
            </a:r>
            <a:r>
              <a:rPr lang="fr-FR" sz="1200" i="1" dirty="0" smtClean="0">
                <a:solidFill>
                  <a:schemeClr val="bg1"/>
                </a:solidFill>
              </a:rPr>
              <a:t>2009 </a:t>
            </a:r>
            <a:r>
              <a:rPr lang="fr-FR" sz="1200" i="1" dirty="0">
                <a:solidFill>
                  <a:schemeClr val="bg1"/>
                </a:solidFill>
              </a:rPr>
              <a:t>et </a:t>
            </a:r>
            <a:r>
              <a:rPr lang="fr-FR" sz="1200" i="1" dirty="0" smtClean="0">
                <a:solidFill>
                  <a:schemeClr val="bg1"/>
                </a:solidFill>
              </a:rPr>
              <a:t>2010)</a:t>
            </a:r>
            <a:endParaRPr lang="fr-FR" sz="1200" i="1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(Tour de reconnaissance à </a:t>
            </a:r>
            <a:r>
              <a:rPr lang="fr-FR" sz="1200" i="1" dirty="0" smtClean="0">
                <a:solidFill>
                  <a:schemeClr val="bg1"/>
                </a:solidFill>
              </a:rPr>
              <a:t>15h30)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2048" y="6876256"/>
            <a:ext cx="5949280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 ESSENCE" pitchFamily="2" charset="0"/>
              </a:rPr>
              <a:t>Rendez-vous à partir de </a:t>
            </a:r>
            <a:r>
              <a:rPr lang="fr-FR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 ESSENCE" pitchFamily="2" charset="0"/>
              </a:rPr>
              <a:t>13h00 </a:t>
            </a:r>
            <a:r>
              <a:rPr lang="fr-FR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 ESSENCE" pitchFamily="2" charset="0"/>
              </a:rPr>
              <a:t>dans le Bois de Jean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 ESSENCE" pitchFamily="2" charset="0"/>
              </a:rPr>
              <a:t>Remise des récompenses après chaque épreuve</a:t>
            </a:r>
          </a:p>
          <a:p>
            <a:pPr algn="ctr"/>
            <a:r>
              <a:rPr lang="fr-FR" sz="1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Pas d’inscription sur </a:t>
            </a:r>
            <a:r>
              <a:rPr lang="fr-FR" sz="1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place</a:t>
            </a:r>
            <a:endParaRPr lang="fr-FR" sz="1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124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Trophée du Bois de Jean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aux vélos</dc:title>
  <dc:creator>Vinibene</dc:creator>
  <cp:lastModifiedBy>Pascal RENAULT</cp:lastModifiedBy>
  <cp:revision>78</cp:revision>
  <dcterms:created xsi:type="dcterms:W3CDTF">2016-10-15T06:57:39Z</dcterms:created>
  <dcterms:modified xsi:type="dcterms:W3CDTF">2023-04-28T17:30:00Z</dcterms:modified>
</cp:coreProperties>
</file>